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4" r:id="rId5"/>
    <p:sldId id="265" r:id="rId6"/>
    <p:sldId id="257" r:id="rId7"/>
    <p:sldId id="262" r:id="rId8"/>
    <p:sldId id="274" r:id="rId9"/>
    <p:sldId id="266" r:id="rId10"/>
    <p:sldId id="261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43" d="100"/>
          <a:sy n="43" d="100"/>
        </p:scale>
        <p:origin x="6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9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83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2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74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778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31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9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91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88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A5F2E-CE1B-435C-83C3-654AF28F46A7}" type="datetimeFigureOut">
              <a:rPr lang="zh-CN" altLang="en-US" smtClean="0"/>
              <a:t>2018/2/21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C19D9-9F15-424C-8039-65FD258222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3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85950" y="828675"/>
            <a:ext cx="8301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 dirty="0"/>
              <a:t>Scene text detection based on Skeleton-cut detector</a:t>
            </a:r>
            <a:endParaRPr lang="zh-CN" altLang="zh-CN" sz="2400" b="1" dirty="0"/>
          </a:p>
          <a:p>
            <a:r>
              <a:rPr lang="en-US" altLang="zh-CN" dirty="0"/>
              <a:t>                                           </a:t>
            </a:r>
            <a:r>
              <a:rPr lang="en-US" altLang="zh-CN" sz="2400" dirty="0"/>
              <a:t>Supplementary  Material</a:t>
            </a:r>
          </a:p>
          <a:p>
            <a:r>
              <a:rPr lang="en-US" altLang="zh-CN" sz="2400" dirty="0"/>
              <a:t>	   </a:t>
            </a:r>
            <a:r>
              <a:rPr lang="en-US" altLang="zh-CN" sz="2000" dirty="0"/>
              <a:t>Xiang He	    </a:t>
            </a:r>
            <a:r>
              <a:rPr lang="en-US" altLang="zh-CN" sz="2000" dirty="0" err="1"/>
              <a:t>Yonghong</a:t>
            </a:r>
            <a:r>
              <a:rPr lang="en-US" altLang="zh-CN" sz="2000" dirty="0"/>
              <a:t> Song  	  </a:t>
            </a:r>
            <a:r>
              <a:rPr lang="en-US" altLang="zh-CN" sz="2000" dirty="0" err="1"/>
              <a:t>Yuanlin</a:t>
            </a:r>
            <a:r>
              <a:rPr lang="en-US" altLang="zh-CN" sz="2000" dirty="0"/>
              <a:t> Zhang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871538" y="2586038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We highlight some components of our skeleton-cut detector.</a:t>
            </a:r>
          </a:p>
          <a:p>
            <a:r>
              <a:rPr lang="en-US" altLang="zh-CN" b="1" dirty="0"/>
              <a:t>Next, we show some detection results on ICDAR 2013 and MSRA-TD500 benchmarks.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71537" y="4129074"/>
            <a:ext cx="744378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Contents</a:t>
            </a:r>
          </a:p>
          <a:p>
            <a:r>
              <a:rPr lang="en-US" altLang="zh-CN" sz="2000" b="1" dirty="0"/>
              <a:t>  </a:t>
            </a:r>
            <a:r>
              <a:rPr lang="en-US" altLang="zh-CN" dirty="0"/>
              <a:t>Overall process of skeleton-cut detector			Section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en-US" altLang="zh-CN" dirty="0"/>
              <a:t>Comparison of structure-edges and pixel-edges			Section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zh-CN" dirty="0"/>
              <a:t>  Training samples for structured edge response(SER)		Section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</a:p>
          <a:p>
            <a:r>
              <a:rPr lang="en-US" altLang="zh-CN" dirty="0"/>
              <a:t>  Edge maps obtained from SER				Section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</a:p>
          <a:p>
            <a:r>
              <a:rPr lang="en-US" altLang="zh-CN" dirty="0"/>
              <a:t>  Skeletons construction and junctions detection			Section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en-US" altLang="zh-CN" dirty="0"/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  Detection results on ICDAR 2013				Section 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</a:p>
          <a:p>
            <a:r>
              <a:rPr lang="en-US" altLang="zh-CN" dirty="0"/>
              <a:t>  Detection results on MSRA-TD500				Section </a:t>
            </a:r>
            <a:r>
              <a:rPr lang="en-US" altLang="zh-CN" dirty="0">
                <a:solidFill>
                  <a:srgbClr val="FF0000"/>
                </a:solidFill>
              </a:rPr>
              <a:t>7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9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7672" y="1123307"/>
            <a:ext cx="97151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Reference</a:t>
            </a:r>
          </a:p>
          <a:p>
            <a:endParaRPr lang="en-US" altLang="zh-CN" sz="2000" b="1" dirty="0"/>
          </a:p>
          <a:p>
            <a:r>
              <a:rPr lang="en-US" altLang="zh-CN" dirty="0"/>
              <a:t>[1] Dollar P, </a:t>
            </a:r>
            <a:r>
              <a:rPr lang="en-US" altLang="zh-CN" dirty="0" err="1"/>
              <a:t>Zitnick</a:t>
            </a:r>
            <a:r>
              <a:rPr lang="en-US" altLang="zh-CN" dirty="0"/>
              <a:t> C L. Fast Edge Detection Using Structured Forests[J]. IEEE Transactions on Pattern Analysis &amp; Machine Intelligence, 2015, 37(8):1558-1570.</a:t>
            </a:r>
          </a:p>
          <a:p>
            <a:r>
              <a:rPr lang="en-US" altLang="zh-CN" dirty="0"/>
              <a:t>[2] </a:t>
            </a:r>
            <a:r>
              <a:rPr lang="en-US" altLang="zh-CN" dirty="0" err="1"/>
              <a:t>Arbelaez</a:t>
            </a:r>
            <a:r>
              <a:rPr lang="en-US" altLang="zh-CN" dirty="0"/>
              <a:t> P, </a:t>
            </a:r>
            <a:r>
              <a:rPr lang="en-US" altLang="zh-CN" dirty="0" err="1"/>
              <a:t>Maire</a:t>
            </a:r>
            <a:r>
              <a:rPr lang="en-US" altLang="zh-CN" dirty="0"/>
              <a:t> M, Fowlkes C, et al. Contour detection and hierarchical image segmentation[J]. IEEE transactions on pattern analysis and machine intelligence, 2011, 33(5): 898-916.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89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7"/>
          <a:stretch/>
        </p:blipFill>
        <p:spPr>
          <a:xfrm>
            <a:off x="564808" y="4192363"/>
            <a:ext cx="2162517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72"/>
          <a:stretch/>
        </p:blipFill>
        <p:spPr>
          <a:xfrm>
            <a:off x="426261" y="1335145"/>
            <a:ext cx="212297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0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r="59821"/>
          <a:stretch/>
        </p:blipFill>
        <p:spPr>
          <a:xfrm>
            <a:off x="2726268" y="4192363"/>
            <a:ext cx="2184400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2" r="58540"/>
          <a:stretch/>
        </p:blipFill>
        <p:spPr>
          <a:xfrm>
            <a:off x="2540000" y="1335145"/>
            <a:ext cx="2370667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5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9" r="40408"/>
          <a:stretch/>
        </p:blipFill>
        <p:spPr>
          <a:xfrm>
            <a:off x="4910667" y="4192363"/>
            <a:ext cx="2099733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0" r="39127"/>
          <a:stretch/>
        </p:blipFill>
        <p:spPr>
          <a:xfrm>
            <a:off x="4910667" y="1335145"/>
            <a:ext cx="2099733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7" y="4192363"/>
            <a:ext cx="10816265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1" y="1335145"/>
            <a:ext cx="1081626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1"/>
          <a:stretch/>
        </p:blipFill>
        <p:spPr>
          <a:xfrm>
            <a:off x="9217891" y="4192363"/>
            <a:ext cx="2163181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1" y="1335145"/>
            <a:ext cx="1081626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5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8DD4BE-41D8-4D02-84FC-F196542428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3" r="20000"/>
          <a:stretch/>
        </p:blipFill>
        <p:spPr>
          <a:xfrm>
            <a:off x="7047346" y="4192363"/>
            <a:ext cx="2170546" cy="16422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1" y="1335145"/>
            <a:ext cx="1081626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0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5534CD-2C2B-4465-B176-BE683DFC36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58" r="19487"/>
          <a:stretch/>
        </p:blipFill>
        <p:spPr>
          <a:xfrm>
            <a:off x="7604252" y="1649939"/>
            <a:ext cx="2115128" cy="16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EE4DAD-5819-4662-814A-19DAB6F72A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4" r="20218"/>
          <a:stretch/>
        </p:blipFill>
        <p:spPr>
          <a:xfrm>
            <a:off x="4451927" y="1472214"/>
            <a:ext cx="2050473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2" r="40053"/>
          <a:stretch/>
        </p:blipFill>
        <p:spPr>
          <a:xfrm>
            <a:off x="5052290" y="2318229"/>
            <a:ext cx="2133601" cy="162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1" r="40004"/>
          <a:stretch/>
        </p:blipFill>
        <p:spPr>
          <a:xfrm>
            <a:off x="7509163" y="2368142"/>
            <a:ext cx="2133601" cy="16937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7    Detection results on MSRA-TD500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50454" y="199881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: 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50454" y="406194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+ ILR: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853419" y="1147465"/>
            <a:ext cx="959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Experimental results on public benchmarks, ICDAR 2013 and MSRA, demonstrate that our algorithm achieves the state-of-art performance.</a:t>
            </a:r>
          </a:p>
        </p:txBody>
      </p:sp>
    </p:spTree>
    <p:extLst>
      <p:ext uri="{BB962C8B-B14F-4D97-AF65-F5344CB8AC3E}">
        <p14:creationId xmlns:p14="http://schemas.microsoft.com/office/powerpoint/2010/main" val="382624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41" y="2270681"/>
            <a:ext cx="9737672" cy="3684118"/>
          </a:xfrm>
          <a:prstGeom prst="rect">
            <a:avLst/>
          </a:prstGeom>
        </p:spPr>
      </p:pic>
      <p:sp>
        <p:nvSpPr>
          <p:cNvPr id="2" name="上弧形箭头 1"/>
          <p:cNvSpPr/>
          <p:nvPr/>
        </p:nvSpPr>
        <p:spPr>
          <a:xfrm>
            <a:off x="3393989" y="1894703"/>
            <a:ext cx="733168" cy="3759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上弧形箭头 3"/>
          <p:cNvSpPr/>
          <p:nvPr/>
        </p:nvSpPr>
        <p:spPr>
          <a:xfrm>
            <a:off x="5822493" y="1894703"/>
            <a:ext cx="733168" cy="3759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上弧形箭头 4"/>
          <p:cNvSpPr/>
          <p:nvPr/>
        </p:nvSpPr>
        <p:spPr>
          <a:xfrm>
            <a:off x="8274053" y="1894703"/>
            <a:ext cx="733168" cy="3759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1527" y="1598252"/>
            <a:ext cx="2129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Structured Edge</a:t>
            </a:r>
          </a:p>
          <a:p>
            <a:r>
              <a:rPr lang="en-US" altLang="zh-CN" sz="1600" dirty="0"/>
              <a:t>Response Construction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5561975" y="1598252"/>
            <a:ext cx="137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Edge Maps</a:t>
            </a:r>
          </a:p>
          <a:p>
            <a:r>
              <a:rPr lang="en-US" altLang="zh-CN" sz="1600" dirty="0"/>
              <a:t>Segmentation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79251" y="1598252"/>
            <a:ext cx="132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Skeletons</a:t>
            </a:r>
          </a:p>
          <a:p>
            <a:r>
              <a:rPr lang="en-US" altLang="zh-CN" sz="1600" dirty="0"/>
              <a:t>Construction</a:t>
            </a:r>
          </a:p>
        </p:txBody>
      </p:sp>
      <p:sp>
        <p:nvSpPr>
          <p:cNvPr id="6" name="下弧形箭头 5"/>
          <p:cNvSpPr/>
          <p:nvPr/>
        </p:nvSpPr>
        <p:spPr>
          <a:xfrm>
            <a:off x="3393989" y="5954799"/>
            <a:ext cx="733168" cy="3965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下弧形箭头 9"/>
          <p:cNvSpPr/>
          <p:nvPr/>
        </p:nvSpPr>
        <p:spPr>
          <a:xfrm>
            <a:off x="5822493" y="5954799"/>
            <a:ext cx="733168" cy="3965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下弧形箭头 10"/>
          <p:cNvSpPr/>
          <p:nvPr/>
        </p:nvSpPr>
        <p:spPr>
          <a:xfrm>
            <a:off x="8274053" y="5954799"/>
            <a:ext cx="733168" cy="3965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11057913" y="3171568"/>
            <a:ext cx="466822" cy="271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853419" y="4872682"/>
            <a:ext cx="466822" cy="271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65028" y="4593107"/>
            <a:ext cx="1322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Skeletons-</a:t>
            </a:r>
          </a:p>
          <a:p>
            <a:r>
              <a:rPr lang="en-US" altLang="zh-CN" sz="1600" dirty="0"/>
              <a:t>Junctions</a:t>
            </a:r>
          </a:p>
          <a:p>
            <a:r>
              <a:rPr lang="en-US" altLang="zh-CN" sz="1600" dirty="0"/>
              <a:t>Detection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182197" y="6038333"/>
            <a:ext cx="132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Skeletons</a:t>
            </a:r>
          </a:p>
          <a:p>
            <a:r>
              <a:rPr lang="en-US" altLang="zh-CN" sz="1600" dirty="0"/>
              <a:t>Cutting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28125" y="6058985"/>
            <a:ext cx="132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Geometric Filtering</a:t>
            </a:r>
            <a:endParaRPr lang="zh-CN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084847" y="6038333"/>
            <a:ext cx="132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Text Line</a:t>
            </a:r>
          </a:p>
          <a:p>
            <a:r>
              <a:rPr lang="en-US" altLang="zh-CN" sz="1600" dirty="0"/>
              <a:t>Formation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    Overall process of Skeleton-cut detector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5714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83" y="2916199"/>
            <a:ext cx="9573016" cy="28273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    Comparison of Structure-edges and Pixel-edges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991316" y="5871097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Pixel-out edges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715250" y="5871097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Structure-out edges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853419" y="1147465"/>
            <a:ext cx="899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Compared to single pixel prediction, structured forest edge detection [1] is more robust and</a:t>
            </a:r>
          </a:p>
          <a:p>
            <a:r>
              <a:rPr lang="en-US" altLang="zh-CN" dirty="0"/>
              <a:t>coherent. In order to improve detection rate, we employ structure edge response to represent </a:t>
            </a:r>
          </a:p>
          <a:p>
            <a:r>
              <a:rPr lang="en-US" altLang="zh-CN" dirty="0"/>
              <a:t>the structural informations of objects.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46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82" y="1990072"/>
            <a:ext cx="8443635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83" y="4069348"/>
            <a:ext cx="8443636" cy="21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    Training samples for structured edge response(SER)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500313" y="6229348"/>
            <a:ext cx="16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 images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140850" y="6229348"/>
            <a:ext cx="217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 boundaries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864999" y="6229348"/>
            <a:ext cx="246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Training segmentations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853419" y="1147465"/>
            <a:ext cx="9590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Inspired by [2], we construct a training dataset that is specific to compute structural edge response for text. In our proposed dataset, one training sample consists of a scene image, a boundary map and a segmentation map shown as below: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94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20" y="1927604"/>
            <a:ext cx="8443636" cy="21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80" y="3904168"/>
            <a:ext cx="8443636" cy="216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    Edge maps obtained from SER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03696" y="5892717"/>
            <a:ext cx="168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Segmentation </a:t>
            </a:r>
          </a:p>
          <a:p>
            <a:r>
              <a:rPr lang="en-US" altLang="zh-CN" b="1" dirty="0"/>
              <a:t>Threshold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943225" y="603121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 = 0.1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5646448" y="603121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 = 0.3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349671" y="603121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 = 0.5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53419" y="1147465"/>
            <a:ext cx="9590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 extract text-specific edges from background, we segment the structured edge response into a range of binary edge maps through different thresholds. As illustrated in the following edge maps, the biggest challenge for extracting edges of text is how to solve the edge-adhesion problem: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52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09" y="2917689"/>
            <a:ext cx="4855544" cy="2452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419" y="685800"/>
            <a:ext cx="9347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5    Skeletons construction and junctions detection </a:t>
            </a:r>
            <a:endParaRPr lang="zh-CN" altLang="en-US" sz="2400" b="1" dirty="0"/>
          </a:p>
          <a:p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78" y="2917689"/>
            <a:ext cx="4855544" cy="2452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34493" y="5586093"/>
            <a:ext cx="235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Skeletons construction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994499" y="5586093"/>
            <a:ext cx="320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Skeleton-junctions detection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53419" y="1482319"/>
            <a:ext cx="9590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Skeleton-junctions detection and elimination are performed on these edge maps to cut text-specific edges from background. The resulting text-skeletons are shown as the minimally connected 1-pixel-width strokes or rings in the left column. And junctions are detected as red points in the right column.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80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4" y="2368142"/>
            <a:ext cx="10821600" cy="16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4" y="4431272"/>
            <a:ext cx="10816265" cy="162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    Detection results on ICDAR 2013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50454" y="199881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: 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50454" y="406194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+ ILR: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53419" y="1147465"/>
            <a:ext cx="959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Example detections on the ICDAR 2013 dataset:</a:t>
            </a:r>
            <a:r>
              <a:rPr lang="zh-CN" altLang="en-US" dirty="0"/>
              <a:t> </a:t>
            </a:r>
            <a:r>
              <a:rPr lang="en-US" altLang="zh-CN" dirty="0"/>
              <a:t>at the bottom row, we combine ILR with skeleton-cut detector, giving the final detection results.</a:t>
            </a:r>
          </a:p>
        </p:txBody>
      </p:sp>
    </p:spTree>
    <p:extLst>
      <p:ext uri="{BB962C8B-B14F-4D97-AF65-F5344CB8AC3E}">
        <p14:creationId xmlns:p14="http://schemas.microsoft.com/office/powerpoint/2010/main" val="298833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34" r="20218"/>
          <a:stretch/>
        </p:blipFill>
        <p:spPr>
          <a:xfrm>
            <a:off x="7333672" y="2368142"/>
            <a:ext cx="2050473" cy="16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4" y="4431272"/>
            <a:ext cx="10816265" cy="162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    Detection results on ICDAR 2013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50454" y="199881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: 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50454" y="406194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+ ILR: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53419" y="1147465"/>
            <a:ext cx="959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Example detections on the ICDAR 2013 dataset:</a:t>
            </a:r>
            <a:r>
              <a:rPr lang="zh-CN" altLang="en-US" dirty="0"/>
              <a:t> </a:t>
            </a:r>
            <a:r>
              <a:rPr lang="en-US" altLang="zh-CN" dirty="0"/>
              <a:t>at the bottom row, we combine ILR with skeleton-cut detector, giving the final detection results.</a:t>
            </a:r>
          </a:p>
        </p:txBody>
      </p:sp>
    </p:spTree>
    <p:extLst>
      <p:ext uri="{BB962C8B-B14F-4D97-AF65-F5344CB8AC3E}">
        <p14:creationId xmlns:p14="http://schemas.microsoft.com/office/powerpoint/2010/main" val="380601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2" y="2318229"/>
            <a:ext cx="10702624" cy="162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0" y="4383613"/>
            <a:ext cx="10669957" cy="162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419" y="685800"/>
            <a:ext cx="934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7    Detection results on MSRA-TD500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50454" y="199881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: 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50454" y="4061940"/>
            <a:ext cx="297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Skeleton-cut + ILR: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853419" y="1147465"/>
            <a:ext cx="9590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Experimental results on public benchmarks, ICDAR 2013 and MSRA, demonstrate that our algorithm achieves the state-of-art performance.</a:t>
            </a:r>
          </a:p>
        </p:txBody>
      </p:sp>
    </p:spTree>
    <p:extLst>
      <p:ext uri="{BB962C8B-B14F-4D97-AF65-F5344CB8AC3E}">
        <p14:creationId xmlns:p14="http://schemas.microsoft.com/office/powerpoint/2010/main" val="340382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510</Words>
  <Application>Microsoft Office PowerPoint</Application>
  <PresentationFormat>宽屏</PresentationFormat>
  <Paragraphs>70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hexiang</dc:creator>
  <cp:lastModifiedBy>贺翔</cp:lastModifiedBy>
  <cp:revision>83</cp:revision>
  <dcterms:created xsi:type="dcterms:W3CDTF">2017-01-25T15:31:17Z</dcterms:created>
  <dcterms:modified xsi:type="dcterms:W3CDTF">2018-02-21T02:37:26Z</dcterms:modified>
</cp:coreProperties>
</file>